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a\Desktop\&#1057;&#1074;&#1086;&#1076;&#1082;&#1080;\&#1080;&#1085;&#1092;&#1086;&#1075;&#1088;&#1072;&#1092;&#1080;&#1082;&#1072;\2025%20&#1075;&#1086;&#1076;\&#1085;&#1072;%2001.12.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Структура исполнения расходов бюджета </a:t>
            </a:r>
            <a:r>
              <a:rPr lang="ru-RU"/>
              <a:t>Тонкинского</a:t>
            </a:r>
            <a:r>
              <a:rPr lang="ru-RU" baseline="0"/>
              <a:t> </a:t>
            </a:r>
            <a:r>
              <a:rPr lang="ru-RU" baseline="0" smtClean="0"/>
              <a:t>муниципального </a:t>
            </a:r>
            <a:r>
              <a:rPr lang="ru-RU" baseline="0" dirty="0"/>
              <a:t>округа по состоянию на 01.12.2025 г.</a:t>
            </a:r>
            <a:endParaRPr lang="ru-RU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Раздел!$C$25</c:f>
              <c:strCache>
                <c:ptCount val="1"/>
                <c:pt idx="0">
                  <c:v>Исполнено, 638 854,2  тыс. руб.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5.8481528832555873E-3"/>
                  <c:y val="4.69795247406359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9557551481129239E-3"/>
                  <c:y val="-3.885099129502864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8.4610106985105234E-3"/>
                  <c:y val="1.093318269617201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3.9935505203851163E-3"/>
                  <c:y val="1.204679342801389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1668948254450712E-2"/>
                  <c:y val="1.824457333365889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1.3325585628474216E-2"/>
                  <c:y val="-9.963104014211982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7.0214024063839937E-3"/>
                  <c:y val="-1.362053161631606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2228915597767023E-2"/>
                  <c:y val="-1.06139476197106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7.6945695338559981E-4"/>
                  <c:y val="-9.461071798360896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1.9075725377969879E-2"/>
                  <c:y val="-6.172703041757598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multiLvlStrRef>
              <c:f>Раздел!$B$26:$C$35</c:f>
              <c:multiLvlStrCache>
                <c:ptCount val="10"/>
                <c:lvl>
                  <c:pt idx="0">
                    <c:v>78 704,7</c:v>
                  </c:pt>
                  <c:pt idx="1">
                    <c:v>121,5</c:v>
                  </c:pt>
                  <c:pt idx="2">
                    <c:v>24 085,4</c:v>
                  </c:pt>
                  <c:pt idx="3">
                    <c:v>62 149,7</c:v>
                  </c:pt>
                  <c:pt idx="4">
                    <c:v>76 352,3</c:v>
                  </c:pt>
                  <c:pt idx="5">
                    <c:v>258 343,2</c:v>
                  </c:pt>
                  <c:pt idx="6">
                    <c:v>117 717,9</c:v>
                  </c:pt>
                  <c:pt idx="7">
                    <c:v>7 915,9</c:v>
                  </c:pt>
                  <c:pt idx="8">
                    <c:v>10 483,7</c:v>
                  </c:pt>
                  <c:pt idx="9">
                    <c:v>2 979,8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Раздел!$C$26:$C$35</c:f>
              <c:numCache>
                <c:formatCode>#,##0.0</c:formatCode>
                <c:ptCount val="10"/>
                <c:pt idx="0">
                  <c:v>78704.7</c:v>
                </c:pt>
                <c:pt idx="1">
                  <c:v>121.5</c:v>
                </c:pt>
                <c:pt idx="2">
                  <c:v>24085.4</c:v>
                </c:pt>
                <c:pt idx="3">
                  <c:v>62149.7</c:v>
                </c:pt>
                <c:pt idx="4">
                  <c:v>76352.3</c:v>
                </c:pt>
                <c:pt idx="5">
                  <c:v>258343.2</c:v>
                </c:pt>
                <c:pt idx="6">
                  <c:v>117717.9</c:v>
                </c:pt>
                <c:pt idx="7">
                  <c:v>7915.9</c:v>
                </c:pt>
                <c:pt idx="8">
                  <c:v>10483.700000000001</c:v>
                </c:pt>
                <c:pt idx="9">
                  <c:v>2979.8</c:v>
                </c:pt>
              </c:numCache>
            </c:numRef>
          </c:val>
        </c:ser>
        <c:ser>
          <c:idx val="1"/>
          <c:order val="1"/>
          <c:tx>
            <c:strRef>
              <c:f>Раздел!$D$25</c:f>
              <c:strCache>
                <c:ptCount val="1"/>
                <c:pt idx="0">
                  <c:v>Структура, %</c:v>
                </c:pt>
              </c:strCache>
            </c:strRef>
          </c:tx>
          <c:explosion val="25"/>
          <c:cat>
            <c:multiLvlStrRef>
              <c:f>Раздел!$B$26:$C$35</c:f>
              <c:multiLvlStrCache>
                <c:ptCount val="10"/>
                <c:lvl>
                  <c:pt idx="0">
                    <c:v>78 704,7</c:v>
                  </c:pt>
                  <c:pt idx="1">
                    <c:v>121,5</c:v>
                  </c:pt>
                  <c:pt idx="2">
                    <c:v>24 085,4</c:v>
                  </c:pt>
                  <c:pt idx="3">
                    <c:v>62 149,7</c:v>
                  </c:pt>
                  <c:pt idx="4">
                    <c:v>76 352,3</c:v>
                  </c:pt>
                  <c:pt idx="5">
                    <c:v>258 343,2</c:v>
                  </c:pt>
                  <c:pt idx="6">
                    <c:v>117 717,9</c:v>
                  </c:pt>
                  <c:pt idx="7">
                    <c:v>7 915,9</c:v>
                  </c:pt>
                  <c:pt idx="8">
                    <c:v>10 483,7</c:v>
                  </c:pt>
                  <c:pt idx="9">
                    <c:v>2 979,8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Раздел!$D$26:$D$35</c:f>
              <c:numCache>
                <c:formatCode>0.0</c:formatCode>
                <c:ptCount val="10"/>
                <c:pt idx="0">
                  <c:v>12.319665426008001</c:v>
                </c:pt>
                <c:pt idx="1">
                  <c:v>1.9018423922077997E-2</c:v>
                </c:pt>
                <c:pt idx="2">
                  <c:v>3.7700933953318305</c:v>
                </c:pt>
                <c:pt idx="3">
                  <c:v>9.7283073352260967</c:v>
                </c:pt>
                <c:pt idx="4">
                  <c:v>11.951443694038485</c:v>
                </c:pt>
                <c:pt idx="5">
                  <c:v>40.438522592478854</c:v>
                </c:pt>
                <c:pt idx="6">
                  <c:v>18.426410908780124</c:v>
                </c:pt>
                <c:pt idx="7">
                  <c:v>1.2390777113150386</c:v>
                </c:pt>
                <c:pt idx="8">
                  <c:v>1.6410160565587579</c:v>
                </c:pt>
                <c:pt idx="9">
                  <c:v>0.46642880331693837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26668"/>
              </p:ext>
            </p:extLst>
          </p:nvPr>
        </p:nvGraphicFramePr>
        <p:xfrm>
          <a:off x="-70235" y="116632"/>
          <a:ext cx="9106731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33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21</cp:revision>
  <dcterms:created xsi:type="dcterms:W3CDTF">2025-01-27T11:38:37Z</dcterms:created>
  <dcterms:modified xsi:type="dcterms:W3CDTF">2025-12-05T07:26:27Z</dcterms:modified>
</cp:coreProperties>
</file>